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slideMasters/slideMaster2.xml" ContentType="application/vnd.openxmlformats-officedocument.presentationml.slideMaster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  <p:sldMasterId id="2147483660" r:id="rId2"/>
  </p:sldMasterIdLst>
  <p:notesMasterIdLst>
    <p:notesMasterId r:id="rId19"/>
  </p:notesMasterIdLst>
  <p:sldIdLst>
    <p:sldId id="256" r:id="rId3"/>
    <p:sldId id="258" r:id="rId4"/>
    <p:sldId id="257" r:id="rId5"/>
    <p:sldId id="260" r:id="rId6"/>
    <p:sldId id="263" r:id="rId7"/>
    <p:sldId id="261" r:id="rId8"/>
    <p:sldId id="264" r:id="rId9"/>
    <p:sldId id="262" r:id="rId10"/>
    <p:sldId id="265" r:id="rId11"/>
    <p:sldId id="259" r:id="rId12"/>
    <p:sldId id="266" r:id="rId13"/>
    <p:sldId id="267" r:id="rId14"/>
    <p:sldId id="268" r:id="rId15"/>
    <p:sldId id="269" r:id="rId16"/>
    <p:sldId id="270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0021" autoAdjust="0"/>
  </p:normalViewPr>
  <p:slideViewPr>
    <p:cSldViewPr snapToGrid="0" snapToObjects="1">
      <p:cViewPr varScale="1">
        <p:scale>
          <a:sx n="81" d="100"/>
          <a:sy n="81" d="100"/>
        </p:scale>
        <p:origin x="-13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C75C-DA50-4047-95DB-9D9FD8CF6371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83A886-5B4D-7B43-B98B-2CB350EA3B2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Credit to </a:t>
            </a:r>
            <a:r>
              <a:rPr lang="en-US" dirty="0" err="1" smtClean="0"/>
              <a:t>Maciocia</a:t>
            </a:r>
            <a:r>
              <a:rPr lang="en-US" dirty="0" smtClean="0"/>
              <a:t> tongue gallery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83A886-5B4D-7B43-B98B-2CB350EA3B20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3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SzPts val="3000"/>
              <a:buChar char="●"/>
              <a:defRPr/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buNone/>
              <a:defRPr/>
            </a:lvl1pPr>
            <a:lvl2pPr lvl="1" rtl="0">
              <a:spcBef>
                <a:spcPts val="0"/>
              </a:spcBef>
              <a:buNone/>
              <a:defRPr/>
            </a:lvl2pPr>
            <a:lvl3pPr lvl="2" rtl="0">
              <a:spcBef>
                <a:spcPts val="0"/>
              </a:spcBef>
              <a:buNone/>
              <a:defRPr/>
            </a:lvl3pPr>
            <a:lvl4pPr lvl="3" rtl="0">
              <a:spcBef>
                <a:spcPts val="0"/>
              </a:spcBef>
              <a:buNone/>
              <a:defRPr/>
            </a:lvl4pPr>
            <a:lvl5pPr lvl="4" rtl="0">
              <a:spcBef>
                <a:spcPts val="0"/>
              </a:spcBef>
              <a:buNone/>
              <a:defRPr/>
            </a:lvl5pPr>
            <a:lvl6pPr lvl="5" rtl="0">
              <a:spcBef>
                <a:spcPts val="0"/>
              </a:spcBef>
              <a:buNone/>
              <a:defRPr/>
            </a:lvl6pPr>
            <a:lvl7pPr lvl="6" rtl="0">
              <a:spcBef>
                <a:spcPts val="0"/>
              </a:spcBef>
              <a:buNone/>
              <a:defRPr/>
            </a:lvl7pPr>
            <a:lvl8pPr lvl="7" rtl="0">
              <a:spcBef>
                <a:spcPts val="0"/>
              </a:spcBef>
              <a:buNone/>
              <a:defRPr/>
            </a:lvl8pPr>
            <a:lvl9pPr lvl="8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000000"/>
                </a:solidFill>
              </a:rPr>
              <a:pPr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5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4FA4C-C2CE-4748-A3FC-3E2E98BA54F2}" type="datetimeFigureOut">
              <a:rPr lang="en-US" smtClean="0"/>
              <a:pPr/>
              <a:t>10/8/19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B45697-918A-A84E-8156-B42DB7088F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3000"/>
              <a:buChar char="●"/>
              <a:defRPr sz="3000">
                <a:solidFill>
                  <a:schemeClr val="dk1"/>
                </a:solidFill>
              </a:defRPr>
            </a:lvl1pPr>
            <a:lvl2pPr marL="914400" lvl="1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○"/>
              <a:defRPr sz="2400">
                <a:solidFill>
                  <a:schemeClr val="dk1"/>
                </a:solidFill>
              </a:defRPr>
            </a:lvl2pPr>
            <a:lvl3pPr marL="1371600" lvl="2" indent="-381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■"/>
              <a:defRPr sz="2400">
                <a:solidFill>
                  <a:schemeClr val="dk1"/>
                </a:solidFill>
              </a:defRPr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 sz="1800">
                <a:solidFill>
                  <a:schemeClr val="dk1"/>
                </a:solidFill>
              </a:defRPr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 sz="1800">
                <a:solidFill>
                  <a:schemeClr val="dk1"/>
                </a:solidFill>
              </a:defRPr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556791" y="6333135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9pPr>
          </a:lstStyle>
          <a:p>
            <a:pPr defTabSz="914400"/>
            <a:fld id="{00000000-1234-1234-1234-123412341234}" type="slidenum">
              <a:rPr lang="en" kern="0">
                <a:solidFill>
                  <a:srgbClr val="000000"/>
                </a:solidFill>
                <a:ea typeface="Arial"/>
                <a:cs typeface="Arial"/>
                <a:sym typeface="Arial"/>
              </a:rPr>
              <a:pPr defTabSz="914400"/>
              <a:t>‹#›</a:t>
            </a:fld>
            <a:endParaRPr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8.jpe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"/>
            <a:ext cx="9144000" cy="1508124"/>
          </a:xfrm>
        </p:spPr>
        <p:txBody>
          <a:bodyPr>
            <a:normAutofit fontScale="90000"/>
          </a:bodyPr>
          <a:lstStyle/>
          <a:p>
            <a:pPr marL="0" lvl="0" indent="0">
              <a:spcBef>
                <a:spcPts val="600"/>
              </a:spcBef>
              <a:spcAft>
                <a:spcPts val="0"/>
              </a:spcAft>
            </a:pPr>
            <a:r>
              <a:rPr lang="en-US" sz="4000" dirty="0" smtClean="0">
                <a:latin typeface="Syncopate"/>
                <a:ea typeface="Syncopate"/>
                <a:cs typeface="Syncopate"/>
                <a:sym typeface="Syncopate"/>
              </a:rPr>
              <a:t/>
            </a:r>
            <a:br>
              <a:rPr lang="en-US" sz="4000" dirty="0" smtClean="0">
                <a:latin typeface="Syncopate"/>
                <a:ea typeface="Syncopate"/>
                <a:cs typeface="Syncopate"/>
                <a:sym typeface="Syncopate"/>
              </a:rPr>
            </a:br>
            <a:r>
              <a:rPr lang="en-US" sz="3556" dirty="0" err="1" smtClean="0">
                <a:latin typeface="Syncopate"/>
                <a:ea typeface="Syncopate"/>
                <a:cs typeface="Syncopate"/>
                <a:sym typeface="Syncopate"/>
              </a:rPr>
              <a:t>Qi</a:t>
            </a:r>
            <a:r>
              <a:rPr lang="en-US" sz="3556" dirty="0" smtClean="0">
                <a:latin typeface="Syncopate"/>
                <a:ea typeface="Syncopate"/>
                <a:cs typeface="Syncopate"/>
                <a:sym typeface="Syncopate"/>
              </a:rPr>
              <a:t> &amp; Blood Stagnation</a:t>
            </a:r>
            <a:br>
              <a:rPr lang="en-US" sz="3556" dirty="0" smtClean="0">
                <a:latin typeface="Syncopate"/>
                <a:ea typeface="Syncopate"/>
                <a:cs typeface="Syncopate"/>
                <a:sym typeface="Syncopate"/>
              </a:rPr>
            </a:br>
            <a:r>
              <a:rPr lang="en-US" sz="3556" dirty="0" smtClean="0">
                <a:latin typeface="Syncopate"/>
                <a:ea typeface="Syncopate"/>
                <a:cs typeface="Syncopate"/>
                <a:sym typeface="Syncopate"/>
              </a:rPr>
              <a:t>~An Energetic Pattern with Clinical Application~</a:t>
            </a:r>
            <a:r>
              <a:rPr lang="en-US" dirty="0" smtClean="0">
                <a:latin typeface="Syncopate"/>
                <a:ea typeface="Syncopate"/>
                <a:cs typeface="Syncopate"/>
                <a:sym typeface="Syncopate"/>
              </a:rPr>
              <a:t/>
            </a:r>
            <a:br>
              <a:rPr lang="en-US" dirty="0" smtClean="0">
                <a:latin typeface="Syncopate"/>
                <a:ea typeface="Syncopate"/>
                <a:cs typeface="Syncopate"/>
                <a:sym typeface="Syncopate"/>
              </a:rPr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77071" y="6029325"/>
            <a:ext cx="4421103" cy="828675"/>
          </a:xfrm>
        </p:spPr>
        <p:txBody>
          <a:bodyPr>
            <a:normAutofit/>
          </a:bodyPr>
          <a:lstStyle/>
          <a:p>
            <a:r>
              <a:rPr lang="en-US" sz="1800" dirty="0" smtClean="0">
                <a:solidFill>
                  <a:schemeClr val="tx1"/>
                </a:solidFill>
              </a:rPr>
              <a:t>Kristin Henningsen MS, RH (AHG), RYT</a:t>
            </a:r>
          </a:p>
          <a:p>
            <a:r>
              <a:rPr lang="en-US" sz="1800" dirty="0" smtClean="0">
                <a:solidFill>
                  <a:schemeClr val="tx1"/>
                </a:solidFill>
              </a:rPr>
              <a:t>AHG 2019</a:t>
            </a:r>
          </a:p>
          <a:p>
            <a:endParaRPr lang="en-US" sz="2000" dirty="0"/>
          </a:p>
        </p:txBody>
      </p:sp>
      <p:pic>
        <p:nvPicPr>
          <p:cNvPr id="7" name="Picture 6" descr="Blue Verv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08124"/>
            <a:ext cx="2764065" cy="4040661"/>
          </a:xfrm>
          <a:prstGeom prst="rect">
            <a:avLst/>
          </a:prstGeom>
        </p:spPr>
      </p:pic>
      <p:pic>
        <p:nvPicPr>
          <p:cNvPr id="8" name="Picture 7" descr="Motherwor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6129" y="1508124"/>
            <a:ext cx="2787883" cy="4040661"/>
          </a:xfrm>
          <a:prstGeom prst="rect">
            <a:avLst/>
          </a:prstGeom>
        </p:spPr>
      </p:pic>
      <p:pic>
        <p:nvPicPr>
          <p:cNvPr id="9" name="Picture 8" descr="main_picture_541c126b9f8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4065" y="1508130"/>
            <a:ext cx="3547370" cy="404066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38212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1624" y="6371223"/>
            <a:ext cx="55403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http://www.chineseherbacademy.org/herbs1_reader_1.html#stasis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541" y="3743159"/>
            <a:ext cx="4121882" cy="283521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632365" y="309494"/>
            <a:ext cx="395718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ambria"/>
                <a:cs typeface="Cambria"/>
              </a:rPr>
              <a:t>Blood Stagnation</a:t>
            </a:r>
            <a:endParaRPr lang="en-US" sz="3200" b="1" u="sng" dirty="0">
              <a:latin typeface="Cambria"/>
              <a:cs typeface="Cambria"/>
            </a:endParaRPr>
          </a:p>
        </p:txBody>
      </p:sp>
      <p:pic>
        <p:nvPicPr>
          <p:cNvPr id="8" name="Picture 7" descr="tongu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541" y="935112"/>
            <a:ext cx="4149823" cy="280804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1745" y="1709313"/>
            <a:ext cx="371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Reddish purple, with darker purple spots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71745" y="4246557"/>
            <a:ext cx="37178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Sublingual veins distended</a:t>
            </a:r>
            <a:endParaRPr lang="en-US" sz="2800" dirty="0">
              <a:latin typeface="Cambria"/>
              <a:cs typeface="Cambria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10423" y="6255206"/>
            <a:ext cx="4805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https://giovanni-maciocia.com/tongue-gallery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8700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49095"/>
          </a:xfrm>
        </p:spPr>
        <p:txBody>
          <a:bodyPr/>
          <a:lstStyle/>
          <a:p>
            <a:pPr algn="ctr"/>
            <a:r>
              <a:rPr lang="en-US" sz="3200" u="sng" dirty="0" smtClean="0">
                <a:latin typeface="Cambria"/>
                <a:cs typeface="Cambria"/>
              </a:rPr>
              <a:t>Energetics</a:t>
            </a:r>
            <a:endParaRPr lang="en-US" sz="3200" u="sng" dirty="0">
              <a:latin typeface="Cambria"/>
              <a:cs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389755"/>
            <a:ext cx="4421101" cy="546824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charset="2"/>
              <a:buChar char="²"/>
            </a:pPr>
            <a:r>
              <a:rPr lang="en-US" b="1" dirty="0" smtClean="0">
                <a:latin typeface="Cambria"/>
                <a:cs typeface="Cambria"/>
              </a:rPr>
              <a:t>Liver </a:t>
            </a:r>
            <a:r>
              <a:rPr lang="en-US" b="1" dirty="0" err="1" smtClean="0">
                <a:latin typeface="Cambria"/>
                <a:cs typeface="Cambria"/>
              </a:rPr>
              <a:t>Qi</a:t>
            </a:r>
            <a:r>
              <a:rPr lang="en-US" b="1" dirty="0" smtClean="0">
                <a:latin typeface="Cambria"/>
                <a:cs typeface="Cambria"/>
              </a:rPr>
              <a:t> Stag</a:t>
            </a:r>
            <a:endParaRPr lang="en-US" dirty="0" smtClean="0">
              <a:latin typeface="Cambria"/>
              <a:cs typeface="Cambria"/>
            </a:endParaRP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Irritation/heat (Hypertension, anxiety/stress, inflammation)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Dry/Deficient (Chronic Fatigue, depression, migraines)</a:t>
            </a:r>
          </a:p>
          <a:p>
            <a:pPr>
              <a:buFont typeface="Wingdings" charset="2"/>
              <a:buChar char="²"/>
            </a:pPr>
            <a:endParaRPr lang="en-US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²"/>
            </a:pPr>
            <a:r>
              <a:rPr lang="en-US" b="1" dirty="0" smtClean="0">
                <a:latin typeface="Cambria"/>
                <a:cs typeface="Cambria"/>
              </a:rPr>
              <a:t>Spleen </a:t>
            </a:r>
            <a:r>
              <a:rPr lang="en-US" b="1" dirty="0" err="1" smtClean="0">
                <a:latin typeface="Cambria"/>
                <a:cs typeface="Cambria"/>
              </a:rPr>
              <a:t>Qi</a:t>
            </a:r>
            <a:r>
              <a:rPr lang="en-US" b="1" dirty="0" smtClean="0">
                <a:latin typeface="Cambria"/>
                <a:cs typeface="Cambria"/>
              </a:rPr>
              <a:t> Stag</a:t>
            </a:r>
            <a:endParaRPr lang="en-US" dirty="0" smtClean="0">
              <a:latin typeface="Cambria"/>
              <a:cs typeface="Cambria"/>
            </a:endParaRP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Damp (Cysts, chronic loose stools, Candida)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Dry: Yin/Blood Deficiency (Fatigue, constipation, inflammation)</a:t>
            </a:r>
          </a:p>
          <a:p>
            <a:pPr>
              <a:buFont typeface="Wingdings" charset="2"/>
              <a:buChar char="²"/>
            </a:pPr>
            <a:endParaRPr lang="en-US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²"/>
            </a:pPr>
            <a:r>
              <a:rPr lang="en-US" b="1" dirty="0" smtClean="0">
                <a:latin typeface="Cambria"/>
                <a:cs typeface="Cambria"/>
              </a:rPr>
              <a:t>Blood Stagnation</a:t>
            </a:r>
            <a:endParaRPr lang="en-US" dirty="0" smtClean="0">
              <a:latin typeface="Cambria"/>
              <a:cs typeface="Cambria"/>
            </a:endParaRP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Deficient: </a:t>
            </a:r>
            <a:r>
              <a:rPr lang="en-US" dirty="0" err="1" smtClean="0">
                <a:latin typeface="Cambria"/>
                <a:cs typeface="Cambria"/>
              </a:rPr>
              <a:t>Qi</a:t>
            </a:r>
            <a:r>
              <a:rPr lang="en-US" dirty="0" smtClean="0">
                <a:latin typeface="Cambria"/>
                <a:cs typeface="Cambria"/>
              </a:rPr>
              <a:t>/Blood/Yin (Pain, fatigue, varicosities)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Hot or Cold (Pain, HBP, LBP)</a:t>
            </a:r>
          </a:p>
          <a:p>
            <a:pPr lvl="1">
              <a:buNone/>
            </a:pPr>
            <a:endParaRPr lang="en-US" dirty="0" smtClean="0">
              <a:latin typeface="Cambria"/>
              <a:cs typeface="Cambria"/>
            </a:endParaRP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pPr>
              <a:buNone/>
            </a:pPr>
            <a:r>
              <a:rPr lang="en-US" sz="2595" dirty="0" smtClean="0">
                <a:latin typeface="Cambria"/>
                <a:cs typeface="Cambria"/>
              </a:rPr>
              <a:t>*Likely a combo of several</a:t>
            </a:r>
          </a:p>
          <a:p>
            <a:endParaRPr lang="en-US" dirty="0"/>
          </a:p>
        </p:txBody>
      </p:sp>
      <p:pic>
        <p:nvPicPr>
          <p:cNvPr id="6" name="Picture 5" descr="P59_Fi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1101" y="1389755"/>
            <a:ext cx="4533079" cy="4694049"/>
          </a:xfrm>
          <a:prstGeom prst="rect">
            <a:avLst/>
          </a:prstGeom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>
            <a:alphaModFix amt="6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857995"/>
          </a:xfrm>
        </p:spPr>
        <p:txBody>
          <a:bodyPr/>
          <a:lstStyle/>
          <a:p>
            <a:pPr algn="ctr"/>
            <a:r>
              <a:rPr lang="en-US" sz="3200" u="sng" dirty="0" smtClean="0">
                <a:latin typeface="Cambria"/>
                <a:cs typeface="Cambria"/>
              </a:rPr>
              <a:t>Goals</a:t>
            </a:r>
            <a:endParaRPr lang="en-US" sz="3200" u="sng" dirty="0">
              <a:latin typeface="Cambria"/>
              <a:cs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4071" y="1801914"/>
            <a:ext cx="4142691" cy="3415057"/>
          </a:xfrm>
        </p:spPr>
        <p:txBody>
          <a:bodyPr>
            <a:normAutofit lnSpcReduction="10000"/>
          </a:bodyPr>
          <a:lstStyle/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b="1" dirty="0" smtClean="0">
                <a:latin typeface="Cambria"/>
                <a:cs typeface="Cambria"/>
              </a:rPr>
              <a:t>Build/Nourish </a:t>
            </a:r>
            <a:r>
              <a:rPr lang="en-US" sz="2800" b="1" dirty="0" err="1" smtClean="0">
                <a:latin typeface="Cambria"/>
                <a:cs typeface="Cambria"/>
              </a:rPr>
              <a:t>Qi</a:t>
            </a:r>
            <a:endParaRPr lang="en-US" sz="2800" b="1" dirty="0" smtClean="0">
              <a:latin typeface="Cambria"/>
              <a:cs typeface="Cambria"/>
            </a:endParaRP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b="1" dirty="0" smtClean="0">
                <a:latin typeface="Cambria"/>
                <a:cs typeface="Cambria"/>
              </a:rPr>
              <a:t>Move Blood/</a:t>
            </a:r>
            <a:r>
              <a:rPr lang="en-US" sz="2800" b="1" dirty="0" err="1" smtClean="0">
                <a:latin typeface="Cambria"/>
                <a:cs typeface="Cambria"/>
              </a:rPr>
              <a:t>Qi</a:t>
            </a:r>
            <a:endParaRPr lang="en-US" sz="2800" dirty="0" smtClean="0">
              <a:latin typeface="Cambria"/>
              <a:cs typeface="Cambria"/>
            </a:endParaRP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b="1" dirty="0" smtClean="0">
                <a:latin typeface="Cambria"/>
                <a:cs typeface="Cambria"/>
              </a:rPr>
              <a:t>Move Liver </a:t>
            </a:r>
            <a:r>
              <a:rPr lang="en-US" sz="2800" b="1" dirty="0" err="1" smtClean="0">
                <a:latin typeface="Cambria"/>
                <a:cs typeface="Cambria"/>
              </a:rPr>
              <a:t>Qi</a:t>
            </a:r>
            <a:r>
              <a:rPr lang="en-US" sz="2800" b="1" dirty="0" smtClean="0">
                <a:latin typeface="Cambria"/>
                <a:cs typeface="Cambria"/>
              </a:rPr>
              <a:t> stagnation</a:t>
            </a:r>
            <a:endParaRPr lang="en-US" sz="2800" dirty="0" smtClean="0">
              <a:latin typeface="Cambria"/>
              <a:cs typeface="Cambria"/>
            </a:endParaRP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b="1" dirty="0" smtClean="0">
                <a:latin typeface="Cambria"/>
                <a:cs typeface="Cambria"/>
              </a:rPr>
              <a:t>Nourish Spleen </a:t>
            </a:r>
            <a:r>
              <a:rPr lang="en-US" sz="2800" b="1" dirty="0" err="1" smtClean="0">
                <a:latin typeface="Cambria"/>
                <a:cs typeface="Cambria"/>
              </a:rPr>
              <a:t>Qi</a:t>
            </a:r>
            <a:r>
              <a:rPr lang="en-US" sz="2800" b="1" dirty="0" smtClean="0">
                <a:latin typeface="Cambria"/>
                <a:cs typeface="Cambria"/>
              </a:rPr>
              <a:t> Deficiency</a:t>
            </a:r>
            <a:endParaRPr lang="en-US" sz="2800" dirty="0" smtClean="0">
              <a:latin typeface="Cambria"/>
              <a:cs typeface="Cambria"/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376762" y="1801914"/>
            <a:ext cx="476723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Relax/cool Nervous System</a:t>
            </a: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Move/drain fluids</a:t>
            </a: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Support CV system</a:t>
            </a: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Regulate water movement</a:t>
            </a:r>
          </a:p>
          <a:p>
            <a:pPr lvl="0">
              <a:spcAft>
                <a:spcPts val="1200"/>
              </a:spcAft>
              <a:buFont typeface="Wingdings" charset="2"/>
              <a:buChar char="v"/>
            </a:pPr>
            <a:r>
              <a:rPr lang="en-US" sz="2800" dirty="0" smtClean="0">
                <a:latin typeface="Cambria"/>
                <a:cs typeface="Cambria"/>
              </a:rPr>
              <a:t>Reduce pain, if present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83000">
              <a:schemeClr val="bg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49087"/>
          </a:xfrm>
        </p:spPr>
        <p:txBody>
          <a:bodyPr/>
          <a:lstStyle/>
          <a:p>
            <a:pPr algn="ctr"/>
            <a:r>
              <a:rPr lang="en-US" sz="3200" u="sng" dirty="0" smtClean="0">
                <a:latin typeface="Cambria"/>
                <a:cs typeface="Cambria"/>
              </a:rPr>
              <a:t>Key Actions/Herbs</a:t>
            </a:r>
            <a:endParaRPr lang="en-US" sz="3200" u="sng" dirty="0">
              <a:latin typeface="Cambria"/>
              <a:cs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749086"/>
            <a:ext cx="9144000" cy="6341147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²"/>
            </a:pPr>
            <a:r>
              <a:rPr lang="en-US" sz="2800" dirty="0" err="1" smtClean="0">
                <a:latin typeface="Cambria"/>
                <a:cs typeface="Cambria"/>
              </a:rPr>
              <a:t>Qi</a:t>
            </a:r>
            <a:r>
              <a:rPr lang="en-US" sz="2800" dirty="0" smtClean="0">
                <a:latin typeface="Cambria"/>
                <a:cs typeface="Cambria"/>
              </a:rPr>
              <a:t> tonics:</a:t>
            </a:r>
          </a:p>
          <a:p>
            <a:pPr lvl="1">
              <a:buFont typeface="Wingdings" charset="2"/>
              <a:buChar char="²"/>
            </a:pPr>
            <a:r>
              <a:rPr lang="en-US" dirty="0" err="1" smtClean="0">
                <a:latin typeface="Cambria"/>
                <a:cs typeface="Cambria"/>
              </a:rPr>
              <a:t>Eleuthero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Astragalus</a:t>
            </a:r>
            <a:r>
              <a:rPr lang="en-US" dirty="0" smtClean="0">
                <a:latin typeface="Cambria"/>
                <a:cs typeface="Cambria"/>
              </a:rPr>
              <a:t>, Mushrooms,</a:t>
            </a:r>
            <a:r>
              <a:rPr lang="en-US" dirty="0" smtClean="0">
                <a:latin typeface="Cambria"/>
                <a:cs typeface="Cambria"/>
              </a:rPr>
              <a:t> </a:t>
            </a:r>
            <a:r>
              <a:rPr lang="en-US" dirty="0" err="1" smtClean="0">
                <a:latin typeface="Cambria"/>
                <a:cs typeface="Cambria"/>
              </a:rPr>
              <a:t>Codonopsis</a:t>
            </a:r>
            <a:endParaRPr lang="en-US" dirty="0" smtClean="0">
              <a:latin typeface="Cambria"/>
              <a:cs typeface="Cambria"/>
            </a:endParaRPr>
          </a:p>
          <a:p>
            <a:pPr lvl="0">
              <a:buFont typeface="Wingdings" charset="2"/>
              <a:buChar char="²"/>
            </a:pPr>
            <a:r>
              <a:rPr lang="en-US" sz="2800" dirty="0" smtClean="0">
                <a:latin typeface="Cambria"/>
                <a:cs typeface="Cambria"/>
              </a:rPr>
              <a:t>Circulatory stimulants: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Garlic, rosemary, cinnamon, Dan </a:t>
            </a:r>
            <a:r>
              <a:rPr lang="en-US" dirty="0" err="1" smtClean="0">
                <a:latin typeface="Cambria"/>
                <a:cs typeface="Cambria"/>
              </a:rPr>
              <a:t>Shen</a:t>
            </a:r>
            <a:r>
              <a:rPr lang="en-US" dirty="0" smtClean="0">
                <a:latin typeface="Cambria"/>
                <a:cs typeface="Cambria"/>
              </a:rPr>
              <a:t>, Motherwort, Gingko</a:t>
            </a:r>
          </a:p>
          <a:p>
            <a:pPr lvl="0">
              <a:buFont typeface="Wingdings" charset="2"/>
              <a:buChar char="²"/>
            </a:pPr>
            <a:r>
              <a:rPr lang="en-US" sz="2800" dirty="0" smtClean="0">
                <a:latin typeface="Cambria"/>
                <a:cs typeface="Cambria"/>
              </a:rPr>
              <a:t>Blood/yin tonics: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Dang </a:t>
            </a:r>
            <a:r>
              <a:rPr lang="en-US" dirty="0" err="1" smtClean="0">
                <a:latin typeface="Cambria"/>
                <a:cs typeface="Cambria"/>
              </a:rPr>
              <a:t>gui</a:t>
            </a:r>
            <a:r>
              <a:rPr lang="en-US" dirty="0" smtClean="0">
                <a:latin typeface="Cambria"/>
                <a:cs typeface="Cambria"/>
              </a:rPr>
              <a:t>, white peony, linden, hawthorn, blueberry/bilberry, </a:t>
            </a:r>
            <a:r>
              <a:rPr lang="en-US" dirty="0" err="1" smtClean="0">
                <a:latin typeface="Cambria"/>
                <a:cs typeface="Cambria"/>
              </a:rPr>
              <a:t>goji</a:t>
            </a:r>
            <a:r>
              <a:rPr lang="en-US" dirty="0" smtClean="0">
                <a:latin typeface="Cambria"/>
                <a:cs typeface="Cambria"/>
              </a:rPr>
              <a:t>, jujube</a:t>
            </a:r>
          </a:p>
          <a:p>
            <a:pPr lvl="0">
              <a:buFont typeface="Wingdings" charset="2"/>
              <a:buChar char="²"/>
            </a:pPr>
            <a:r>
              <a:rPr lang="en-US" sz="2800" dirty="0" smtClean="0">
                <a:latin typeface="Cambria"/>
                <a:cs typeface="Cambria"/>
              </a:rPr>
              <a:t>Hepatics: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Dandelion, blue </a:t>
            </a:r>
            <a:r>
              <a:rPr lang="en-US" dirty="0" err="1" smtClean="0">
                <a:latin typeface="Cambria"/>
                <a:cs typeface="Cambria"/>
              </a:rPr>
              <a:t>vervain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schisandra</a:t>
            </a:r>
            <a:r>
              <a:rPr lang="en-US" dirty="0" smtClean="0">
                <a:latin typeface="Cambria"/>
                <a:cs typeface="Cambria"/>
              </a:rPr>
              <a:t>, milk thistle, artichoke, yarrow</a:t>
            </a:r>
          </a:p>
          <a:p>
            <a:pPr lvl="0">
              <a:buFont typeface="Wingdings" charset="2"/>
              <a:buChar char="²"/>
            </a:pPr>
            <a:r>
              <a:rPr lang="en-US" sz="2800" dirty="0" smtClean="0">
                <a:latin typeface="Cambria"/>
                <a:cs typeface="Cambria"/>
              </a:rPr>
              <a:t>Spleen </a:t>
            </a:r>
            <a:r>
              <a:rPr lang="en-US" sz="2800" dirty="0" err="1" smtClean="0">
                <a:latin typeface="Cambria"/>
                <a:cs typeface="Cambria"/>
              </a:rPr>
              <a:t>qi</a:t>
            </a:r>
            <a:r>
              <a:rPr lang="en-US" sz="2800" dirty="0" smtClean="0">
                <a:latin typeface="Cambria"/>
                <a:cs typeface="Cambria"/>
              </a:rPr>
              <a:t> tonics (bitters, aromatics): 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Angelica, cardamom, cinnamon, citrus peel, chamomile</a:t>
            </a:r>
          </a:p>
          <a:p>
            <a:pPr>
              <a:buFont typeface="Wingdings" charset="2"/>
              <a:buChar char="²"/>
            </a:pPr>
            <a:r>
              <a:rPr lang="en-US" dirty="0" err="1" smtClean="0">
                <a:latin typeface="Cambria"/>
                <a:cs typeface="Cambria"/>
              </a:rPr>
              <a:t>Shen</a:t>
            </a:r>
            <a:r>
              <a:rPr lang="en-US" dirty="0" smtClean="0">
                <a:latin typeface="Cambria"/>
                <a:cs typeface="Cambria"/>
              </a:rPr>
              <a:t> Sparklers:</a:t>
            </a:r>
          </a:p>
          <a:p>
            <a:pPr lvl="1">
              <a:buFont typeface="Wingdings" charset="2"/>
              <a:buChar char="²"/>
            </a:pPr>
            <a:r>
              <a:rPr lang="en-US" dirty="0" smtClean="0">
                <a:latin typeface="Cambria"/>
                <a:cs typeface="Cambria"/>
              </a:rPr>
              <a:t>Lemon Balm, </a:t>
            </a:r>
            <a:r>
              <a:rPr lang="en-US" dirty="0" err="1" smtClean="0">
                <a:latin typeface="Cambria"/>
                <a:cs typeface="Cambria"/>
              </a:rPr>
              <a:t>Albizzia</a:t>
            </a:r>
            <a:r>
              <a:rPr lang="en-US" dirty="0" smtClean="0">
                <a:latin typeface="Cambria"/>
                <a:cs typeface="Cambria"/>
              </a:rPr>
              <a:t>, </a:t>
            </a:r>
            <a:r>
              <a:rPr lang="en-US" dirty="0" err="1" smtClean="0">
                <a:latin typeface="Cambria"/>
                <a:cs typeface="Cambria"/>
              </a:rPr>
              <a:t>Tulsi</a:t>
            </a:r>
            <a:r>
              <a:rPr lang="en-US" dirty="0" smtClean="0">
                <a:latin typeface="Cambria"/>
                <a:cs typeface="Cambria"/>
              </a:rPr>
              <a:t>, Linden, </a:t>
            </a:r>
            <a:r>
              <a:rPr lang="en-US" dirty="0" err="1" smtClean="0">
                <a:latin typeface="Cambria"/>
                <a:cs typeface="Cambria"/>
              </a:rPr>
              <a:t>Goji</a:t>
            </a:r>
            <a:r>
              <a:rPr lang="en-US" dirty="0" smtClean="0">
                <a:latin typeface="Cambria"/>
                <a:cs typeface="Cambria"/>
              </a:rPr>
              <a:t>, Jujube</a:t>
            </a: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pPr lvl="1"/>
            <a:endParaRPr lang="en-US" dirty="0" smtClean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 descr="642x361_Guide_to_Natural_Diuretics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528" y="332088"/>
            <a:ext cx="1757271" cy="98812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20000"/>
                  <a:lumOff val="80000"/>
                </a:schemeClr>
              </a:gs>
              <a:gs pos="83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/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531934"/>
          </a:xfrm>
        </p:spPr>
        <p:txBody>
          <a:bodyPr/>
          <a:lstStyle/>
          <a:p>
            <a:r>
              <a:rPr lang="en-US" u="sng" dirty="0" smtClean="0">
                <a:latin typeface="Cambria"/>
                <a:cs typeface="Cambria"/>
              </a:rPr>
              <a:t>Supportive Strategies</a:t>
            </a:r>
            <a:endParaRPr lang="en-US" u="sng" dirty="0">
              <a:latin typeface="Cambria"/>
              <a:cs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806571"/>
            <a:ext cx="8229600" cy="5761229"/>
          </a:xfrm>
        </p:spPr>
        <p:txBody>
          <a:bodyPr/>
          <a:lstStyle/>
          <a:p>
            <a:pPr>
              <a:buFont typeface="Wingdings" charset="2"/>
              <a:buChar char="²"/>
            </a:pPr>
            <a:r>
              <a:rPr lang="en-US" sz="3200" dirty="0" smtClean="0">
                <a:latin typeface="Cambria"/>
                <a:cs typeface="Cambria"/>
              </a:rPr>
              <a:t>Creativity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latin typeface="Cambria"/>
                <a:cs typeface="Cambria"/>
              </a:rPr>
              <a:t>Movement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latin typeface="Cambria"/>
                <a:cs typeface="Cambria"/>
              </a:rPr>
              <a:t>Massage</a:t>
            </a:r>
          </a:p>
          <a:p>
            <a:pPr>
              <a:buFont typeface="Wingdings" charset="2"/>
              <a:buChar char="²"/>
            </a:pPr>
            <a:r>
              <a:rPr lang="en-US" sz="3200" dirty="0" smtClean="0">
                <a:latin typeface="Cambria"/>
                <a:cs typeface="Cambria"/>
              </a:rPr>
              <a:t>Acupuncture/Acupressure</a:t>
            </a:r>
          </a:p>
          <a:p>
            <a:pPr>
              <a:buFont typeface="Wingdings" charset="2"/>
              <a:buChar char="²"/>
            </a:pPr>
            <a:r>
              <a:rPr lang="en-US" sz="3200" dirty="0" err="1" smtClean="0">
                <a:latin typeface="Cambria"/>
                <a:cs typeface="Cambria"/>
              </a:rPr>
              <a:t>Moxibustion</a:t>
            </a:r>
            <a:endParaRPr lang="en-US" sz="3200" dirty="0" smtClean="0">
              <a:latin typeface="Cambria"/>
              <a:cs typeface="Cambria"/>
            </a:endParaRPr>
          </a:p>
          <a:p>
            <a:pPr>
              <a:buFont typeface="Wingdings" charset="2"/>
              <a:buChar char="²"/>
            </a:pPr>
            <a:r>
              <a:rPr lang="en-US" sz="3200" dirty="0" smtClean="0">
                <a:latin typeface="Cambria"/>
                <a:cs typeface="Cambria"/>
              </a:rPr>
              <a:t>Diet:</a:t>
            </a:r>
          </a:p>
          <a:p>
            <a:pPr lvl="1">
              <a:buFont typeface="Wingdings" charset="2"/>
              <a:buChar char="²"/>
            </a:pPr>
            <a:r>
              <a:rPr lang="en-US" sz="2600" u="sng" dirty="0" smtClean="0">
                <a:latin typeface="Cambria"/>
                <a:cs typeface="Cambria"/>
              </a:rPr>
              <a:t>Liver </a:t>
            </a:r>
            <a:r>
              <a:rPr lang="en-US" sz="2600" u="sng" dirty="0" err="1" smtClean="0">
                <a:latin typeface="Cambria"/>
                <a:cs typeface="Cambria"/>
              </a:rPr>
              <a:t>Qi</a:t>
            </a:r>
            <a:r>
              <a:rPr lang="en-US" sz="2600" u="sng" dirty="0" smtClean="0">
                <a:latin typeface="Cambria"/>
                <a:cs typeface="Cambria"/>
              </a:rPr>
              <a:t> Stagnation</a:t>
            </a:r>
            <a:r>
              <a:rPr lang="en-US" sz="2600" dirty="0" smtClean="0">
                <a:latin typeface="Cambria"/>
                <a:cs typeface="Cambria"/>
              </a:rPr>
              <a:t>- decrease dairy, high fat foods, increase </a:t>
            </a:r>
            <a:r>
              <a:rPr lang="en-US" sz="2600" dirty="0" err="1" smtClean="0">
                <a:latin typeface="Cambria"/>
                <a:cs typeface="Cambria"/>
              </a:rPr>
              <a:t>pungents</a:t>
            </a:r>
            <a:r>
              <a:rPr lang="en-US" sz="2600" dirty="0" smtClean="0">
                <a:latin typeface="Cambria"/>
                <a:cs typeface="Cambria"/>
              </a:rPr>
              <a:t>, aromatics, </a:t>
            </a:r>
            <a:r>
              <a:rPr lang="en-US" sz="2600" dirty="0" err="1" smtClean="0">
                <a:latin typeface="Cambria"/>
                <a:cs typeface="Cambria"/>
              </a:rPr>
              <a:t>brassicas</a:t>
            </a:r>
            <a:r>
              <a:rPr lang="en-US" sz="2600" dirty="0" smtClean="0">
                <a:latin typeface="Cambria"/>
                <a:cs typeface="Cambria"/>
              </a:rPr>
              <a:t>, alliums, increase bitter and sour</a:t>
            </a:r>
          </a:p>
          <a:p>
            <a:pPr lvl="1">
              <a:buFont typeface="Wingdings" charset="2"/>
              <a:buChar char="²"/>
            </a:pPr>
            <a:r>
              <a:rPr lang="en-US" sz="2600" u="sng" dirty="0" smtClean="0">
                <a:latin typeface="Cambria"/>
                <a:cs typeface="Cambria"/>
              </a:rPr>
              <a:t>Spleen </a:t>
            </a:r>
            <a:r>
              <a:rPr lang="en-US" sz="2600" u="sng" dirty="0" err="1" smtClean="0">
                <a:latin typeface="Cambria"/>
                <a:cs typeface="Cambria"/>
              </a:rPr>
              <a:t>Qi</a:t>
            </a:r>
            <a:r>
              <a:rPr lang="en-US" sz="2600" u="sng" dirty="0" smtClean="0">
                <a:latin typeface="Cambria"/>
                <a:cs typeface="Cambria"/>
              </a:rPr>
              <a:t> Deficiency- </a:t>
            </a:r>
            <a:r>
              <a:rPr lang="en-US" sz="2600" dirty="0" smtClean="0">
                <a:latin typeface="Cambria"/>
                <a:cs typeface="Cambria"/>
              </a:rPr>
              <a:t>increase warming, drying foods, decrease raw foods</a:t>
            </a:r>
            <a:endParaRPr lang="en-US" sz="2600" u="sng" dirty="0" smtClean="0">
              <a:latin typeface="Cambria"/>
              <a:cs typeface="Cambria"/>
            </a:endParaRPr>
          </a:p>
          <a:p>
            <a:pPr lvl="1"/>
            <a:endParaRPr lang="en-US" sz="2600" dirty="0" smtClean="0">
              <a:latin typeface="Cambria"/>
              <a:cs typeface="Cambria"/>
            </a:endParaRPr>
          </a:p>
          <a:p>
            <a:pPr lvl="1"/>
            <a:endParaRPr lang="en-US" sz="2600" dirty="0" smtClean="0">
              <a:latin typeface="Cambria"/>
              <a:cs typeface="Cambria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2993" y="806571"/>
            <a:ext cx="2947200" cy="294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244634"/>
            <a:ext cx="91440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By Karan0293 - Own work, CC BY-SA 4.0, https://</a:t>
            </a:r>
            <a:r>
              <a:rPr lang="en-US" sz="1600" dirty="0" err="1" smtClean="0"/>
              <a:t>commons.wikimedia.org/w/index.php?curid</a:t>
            </a:r>
            <a:r>
              <a:rPr lang="en-US" sz="1600" dirty="0" smtClean="0"/>
              <a:t>=38457212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lt1"/>
            </a:gs>
            <a:gs pos="100000">
              <a:schemeClr val="accent6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617740"/>
          </a:xfrm>
        </p:spPr>
        <p:txBody>
          <a:bodyPr/>
          <a:lstStyle/>
          <a:p>
            <a:r>
              <a:rPr lang="en-US" b="0" u="sng" dirty="0" smtClean="0">
                <a:latin typeface="Cambria"/>
                <a:cs typeface="Cambria"/>
              </a:rPr>
              <a:t>References</a:t>
            </a:r>
            <a:endParaRPr lang="en-US" b="0" u="sng" dirty="0">
              <a:latin typeface="Cambria"/>
              <a:cs typeface="Cambria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81914"/>
            <a:ext cx="8229600" cy="5485886"/>
          </a:xfrm>
        </p:spPr>
        <p:txBody>
          <a:bodyPr/>
          <a:lstStyle/>
          <a:p>
            <a:pPr>
              <a:buNone/>
            </a:pPr>
            <a:r>
              <a:rPr lang="en-US" sz="1400" dirty="0" err="1" smtClean="0">
                <a:latin typeface="Cambria"/>
                <a:cs typeface="Cambria"/>
              </a:rPr>
              <a:t>Maciocia</a:t>
            </a:r>
            <a:r>
              <a:rPr lang="en-US" sz="1400" dirty="0" smtClean="0">
                <a:latin typeface="Cambria"/>
                <a:cs typeface="Cambria"/>
              </a:rPr>
              <a:t>, G. (2013). </a:t>
            </a:r>
            <a:r>
              <a:rPr lang="en-US" sz="1400" u="sng" dirty="0" smtClean="0">
                <a:latin typeface="Cambria"/>
                <a:cs typeface="Cambria"/>
              </a:rPr>
              <a:t>Foundations of Chinese Medicine</a:t>
            </a:r>
            <a:r>
              <a:rPr lang="en-US" sz="1400" i="1" dirty="0" smtClean="0">
                <a:latin typeface="Cambria"/>
                <a:cs typeface="Cambria"/>
              </a:rPr>
              <a:t>. </a:t>
            </a:r>
            <a:r>
              <a:rPr lang="en-US" sz="1400" dirty="0" smtClean="0">
                <a:latin typeface="Cambria"/>
                <a:cs typeface="Cambria"/>
              </a:rPr>
              <a:t>Elsevier: China.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err="1" smtClean="0">
                <a:latin typeface="Cambria"/>
                <a:cs typeface="Cambria"/>
              </a:rPr>
              <a:t>Pitchford</a:t>
            </a:r>
            <a:r>
              <a:rPr lang="en-US" sz="1400" dirty="0" smtClean="0">
                <a:latin typeface="Cambria"/>
                <a:cs typeface="Cambria"/>
              </a:rPr>
              <a:t>, P. (2002). </a:t>
            </a:r>
            <a:r>
              <a:rPr lang="en-US" sz="1400" u="sng" dirty="0" smtClean="0">
                <a:latin typeface="Cambria"/>
                <a:cs typeface="Cambria"/>
              </a:rPr>
              <a:t>Healing with Whole Foods</a:t>
            </a:r>
            <a:r>
              <a:rPr lang="en-US" sz="1400" i="1" dirty="0" smtClean="0">
                <a:latin typeface="Cambria"/>
                <a:cs typeface="Cambria"/>
              </a:rPr>
              <a:t>. </a:t>
            </a:r>
            <a:r>
              <a:rPr lang="en-US" sz="1400" dirty="0" smtClean="0">
                <a:latin typeface="Cambria"/>
                <a:cs typeface="Cambria"/>
              </a:rPr>
              <a:t>North Atlantic Books: Berkley, CA.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Tierra, L. (2003). </a:t>
            </a:r>
            <a:r>
              <a:rPr lang="en-US" sz="1400" u="sng" dirty="0" smtClean="0">
                <a:latin typeface="Cambria"/>
                <a:cs typeface="Cambria"/>
              </a:rPr>
              <a:t>Healing with the Herbs of Life</a:t>
            </a:r>
            <a:r>
              <a:rPr lang="en-US" sz="1400" i="1" dirty="0" smtClean="0">
                <a:latin typeface="Cambria"/>
                <a:cs typeface="Cambria"/>
              </a:rPr>
              <a:t>. </a:t>
            </a:r>
            <a:r>
              <a:rPr lang="en-US" sz="1400" dirty="0" smtClean="0">
                <a:latin typeface="Cambria"/>
                <a:cs typeface="Cambria"/>
              </a:rPr>
              <a:t>Crossing Press: Berkley, CA.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err="1" smtClean="0">
                <a:latin typeface="Cambria"/>
                <a:cs typeface="Cambria"/>
              </a:rPr>
              <a:t>Tilgner</a:t>
            </a:r>
            <a:r>
              <a:rPr lang="en-US" sz="1400" dirty="0" smtClean="0">
                <a:latin typeface="Cambria"/>
                <a:cs typeface="Cambria"/>
              </a:rPr>
              <a:t>, S. (2009). </a:t>
            </a:r>
            <a:r>
              <a:rPr lang="en-US" sz="1400" u="sng" dirty="0" smtClean="0">
                <a:latin typeface="Cambria"/>
                <a:cs typeface="Cambria"/>
              </a:rPr>
              <a:t>Herbal Medicine from the Heart of the Earth.</a:t>
            </a:r>
            <a:r>
              <a:rPr lang="en-US" sz="1400" i="1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Wise Acre Books: Pleasant Hill, OR.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err="1" smtClean="0">
                <a:latin typeface="Cambria"/>
                <a:cs typeface="Cambria"/>
              </a:rPr>
              <a:t>Sumanran</a:t>
            </a:r>
            <a:r>
              <a:rPr lang="en-US" sz="1400" dirty="0" smtClean="0">
                <a:latin typeface="Cambria"/>
                <a:cs typeface="Cambria"/>
              </a:rPr>
              <a:t>, V. &amp; G. </a:t>
            </a:r>
            <a:r>
              <a:rPr lang="en-US" sz="1400" dirty="0" err="1" smtClean="0">
                <a:latin typeface="Cambria"/>
                <a:cs typeface="Cambria"/>
              </a:rPr>
              <a:t>Tillus</a:t>
            </a:r>
            <a:r>
              <a:rPr lang="en-US" sz="1400" dirty="0" smtClean="0">
                <a:latin typeface="Cambria"/>
                <a:cs typeface="Cambria"/>
              </a:rPr>
              <a:t>. (2012).  </a:t>
            </a:r>
            <a:r>
              <a:rPr lang="en-US" sz="1400" u="sng" dirty="0" smtClean="0">
                <a:latin typeface="Cambria"/>
                <a:cs typeface="Cambria"/>
              </a:rPr>
              <a:t>Cancer, Inflammation, and Insights from Ayurveda.</a:t>
            </a:r>
            <a:r>
              <a:rPr lang="en-US" sz="1400" i="1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Evidence Based Complementary and Alternative Medicine. 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err="1" smtClean="0">
                <a:latin typeface="Cambria"/>
                <a:cs typeface="Cambria"/>
              </a:rPr>
              <a:t>Scheid</a:t>
            </a:r>
            <a:r>
              <a:rPr lang="en-US" sz="1400" dirty="0" smtClean="0">
                <a:latin typeface="Cambria"/>
                <a:cs typeface="Cambria"/>
              </a:rPr>
              <a:t>, V. (2013). </a:t>
            </a:r>
            <a:r>
              <a:rPr lang="en-US" sz="1400" u="sng" dirty="0" smtClean="0">
                <a:latin typeface="Cambria"/>
                <a:cs typeface="Cambria"/>
              </a:rPr>
              <a:t>Depression, Constraint, and the Liver: (</a:t>
            </a:r>
            <a:r>
              <a:rPr lang="en-US" sz="1400" u="sng" dirty="0" err="1" smtClean="0">
                <a:latin typeface="Cambria"/>
                <a:cs typeface="Cambria"/>
              </a:rPr>
              <a:t>Dis)assembling</a:t>
            </a:r>
            <a:r>
              <a:rPr lang="en-US" sz="1400" u="sng" dirty="0" smtClean="0">
                <a:latin typeface="Cambria"/>
                <a:cs typeface="Cambria"/>
              </a:rPr>
              <a:t> the Treatment of Emotion Related Disorder in Chinese Medicine.</a:t>
            </a:r>
            <a:r>
              <a:rPr lang="en-US" sz="1400" i="1" dirty="0" smtClean="0">
                <a:latin typeface="Cambria"/>
                <a:cs typeface="Cambria"/>
              </a:rPr>
              <a:t> </a:t>
            </a:r>
            <a:r>
              <a:rPr lang="en-US" sz="1400" dirty="0" smtClean="0">
                <a:latin typeface="Cambria"/>
                <a:cs typeface="Cambria"/>
              </a:rPr>
              <a:t>Cult Med Psychiatry. 37:30-58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Wood, M. (2002). </a:t>
            </a:r>
            <a:r>
              <a:rPr lang="en-US" sz="1400" u="sng" dirty="0" smtClean="0">
                <a:latin typeface="Cambria"/>
                <a:cs typeface="Cambria"/>
              </a:rPr>
              <a:t>The Energetics of </a:t>
            </a:r>
            <a:r>
              <a:rPr lang="en-US" sz="1400" u="sng" dirty="0" err="1" smtClean="0">
                <a:latin typeface="Cambria"/>
                <a:cs typeface="Cambria"/>
              </a:rPr>
              <a:t>Physiomedicalism</a:t>
            </a:r>
            <a:r>
              <a:rPr lang="en-US" sz="1400" i="1" dirty="0" smtClean="0">
                <a:latin typeface="Cambria"/>
                <a:cs typeface="Cambria"/>
              </a:rPr>
              <a:t>. </a:t>
            </a:r>
            <a:r>
              <a:rPr lang="en-US" sz="1400" dirty="0" smtClean="0">
                <a:latin typeface="Cambria"/>
                <a:cs typeface="Cambria"/>
              </a:rPr>
              <a:t>Journal of the American Herbalist Guild.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 </a:t>
            </a:r>
          </a:p>
          <a:p>
            <a:pPr>
              <a:buNone/>
            </a:pPr>
            <a:r>
              <a:rPr lang="en-US" sz="1400" dirty="0" smtClean="0">
                <a:latin typeface="Cambria"/>
                <a:cs typeface="Cambria"/>
              </a:rPr>
              <a:t>Wood, M. (2016). </a:t>
            </a:r>
            <a:r>
              <a:rPr lang="en-US" sz="1400" u="sng" dirty="0" smtClean="0">
                <a:latin typeface="Cambria"/>
                <a:cs typeface="Cambria"/>
              </a:rPr>
              <a:t>The </a:t>
            </a:r>
            <a:r>
              <a:rPr lang="en-US" sz="1400" u="sng" dirty="0" err="1" smtClean="0">
                <a:latin typeface="Cambria"/>
                <a:cs typeface="Cambria"/>
              </a:rPr>
              <a:t>Earthwise</a:t>
            </a:r>
            <a:r>
              <a:rPr lang="en-US" sz="1400" u="sng" dirty="0" smtClean="0">
                <a:latin typeface="Cambria"/>
                <a:cs typeface="Cambria"/>
              </a:rPr>
              <a:t> Herbal </a:t>
            </a:r>
            <a:r>
              <a:rPr lang="en-US" sz="1400" u="sng" dirty="0" err="1" smtClean="0">
                <a:latin typeface="Cambria"/>
                <a:cs typeface="Cambria"/>
              </a:rPr>
              <a:t>Reperatory</a:t>
            </a:r>
            <a:r>
              <a:rPr lang="en-US" sz="1400" i="1" dirty="0" smtClean="0">
                <a:latin typeface="Cambria"/>
                <a:cs typeface="Cambria"/>
              </a:rPr>
              <a:t>. </a:t>
            </a:r>
            <a:r>
              <a:rPr lang="en-US" sz="1400" dirty="0" smtClean="0">
                <a:latin typeface="Cambria"/>
                <a:cs typeface="Cambria"/>
              </a:rPr>
              <a:t>North Atlantic Books: Berkley, CA.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95388"/>
          </a:xfrm>
        </p:spPr>
        <p:txBody>
          <a:bodyPr/>
          <a:lstStyle/>
          <a:p>
            <a:r>
              <a:rPr lang="en-US" sz="2800" dirty="0" err="1" smtClean="0"/>
              <a:t>Qi</a:t>
            </a:r>
            <a:r>
              <a:rPr lang="en-US" sz="2800" dirty="0" smtClean="0"/>
              <a:t> and Blood: A Primer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70030"/>
            <a:ext cx="8229600" cy="5887970"/>
          </a:xfrm>
        </p:spPr>
        <p:txBody>
          <a:bodyPr/>
          <a:lstStyle/>
          <a:p>
            <a:pPr lvl="0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b="1" dirty="0" smtClean="0"/>
              <a:t>Qi: </a:t>
            </a:r>
            <a:r>
              <a:rPr lang="x-none" sz="1800" dirty="0" smtClean="0"/>
              <a:t>Considered vital force responsible for all the bodies functions</a:t>
            </a:r>
            <a:endParaRPr lang="en-US" sz="1800" b="1" dirty="0" smtClean="0"/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dirty="0" smtClean="0"/>
              <a:t>Qi guides the blood</a:t>
            </a:r>
            <a:endParaRPr lang="en-US" sz="1800" b="1" dirty="0" smtClean="0"/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dirty="0" smtClean="0"/>
              <a:t>Liver is responsible for smooth flow of Qi</a:t>
            </a:r>
            <a:endParaRPr lang="en-US" sz="1800" b="1" dirty="0" smtClean="0"/>
          </a:p>
          <a:p>
            <a:pPr lvl="0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b="1" dirty="0" smtClean="0"/>
              <a:t>Blood</a:t>
            </a:r>
            <a:r>
              <a:rPr lang="en-US" sz="1800" b="1" dirty="0" smtClean="0"/>
              <a:t>: </a:t>
            </a:r>
            <a:r>
              <a:rPr lang="x-none" sz="1800" dirty="0" smtClean="0"/>
              <a:t>Nourishes and provides moisture for the tissues</a:t>
            </a:r>
            <a:endParaRPr lang="en-US" sz="1800" b="1" dirty="0" smtClean="0"/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dirty="0" smtClean="0"/>
              <a:t>Spleen makes Blood</a:t>
            </a:r>
            <a:endParaRPr lang="en-US" sz="1800" dirty="0" smtClean="0"/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dirty="0" smtClean="0"/>
              <a:t>Good Spleen function is needed for good blood production </a:t>
            </a:r>
            <a:endParaRPr lang="en-US" sz="1800" b="1" dirty="0" smtClean="0"/>
          </a:p>
          <a:p>
            <a:pPr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b="1" dirty="0" smtClean="0"/>
              <a:t>If either Qi or Blood are deficient</a:t>
            </a:r>
            <a:r>
              <a:rPr lang="en-US" sz="1800" b="1" dirty="0" smtClean="0"/>
              <a:t>:</a:t>
            </a:r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b="1" dirty="0" smtClean="0"/>
              <a:t> </a:t>
            </a:r>
            <a:r>
              <a:rPr lang="en-US" sz="1800" dirty="0" smtClean="0"/>
              <a:t>S</a:t>
            </a:r>
            <a:r>
              <a:rPr lang="x-none" sz="1800" dirty="0" smtClean="0"/>
              <a:t>tagnation can result </a:t>
            </a:r>
            <a:endParaRPr lang="en-US" sz="1800" dirty="0" smtClean="0"/>
          </a:p>
          <a:p>
            <a:pPr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en-US" sz="1800" b="1" dirty="0" smtClean="0"/>
              <a:t>I</a:t>
            </a:r>
            <a:r>
              <a:rPr lang="x-none" sz="1800" b="1" dirty="0" smtClean="0"/>
              <a:t>f either </a:t>
            </a:r>
            <a:r>
              <a:rPr lang="en-US" sz="1800" b="1" dirty="0" err="1" smtClean="0"/>
              <a:t>Qi</a:t>
            </a:r>
            <a:r>
              <a:rPr lang="en-US" sz="1800" b="1" dirty="0" smtClean="0"/>
              <a:t> or Blood </a:t>
            </a:r>
            <a:r>
              <a:rPr lang="x-none" sz="1800" b="1" dirty="0" smtClean="0"/>
              <a:t>are stagnant/blocked</a:t>
            </a:r>
            <a:r>
              <a:rPr lang="en-US" sz="1800" b="1" dirty="0" smtClean="0"/>
              <a:t>:</a:t>
            </a:r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en-US" sz="1800" dirty="0" smtClean="0"/>
              <a:t>T</a:t>
            </a:r>
            <a:r>
              <a:rPr lang="x-none" sz="1800" dirty="0" smtClean="0"/>
              <a:t>he other will eventually also become stagnant</a:t>
            </a:r>
            <a:endParaRPr lang="en-US" sz="1800" dirty="0" smtClean="0"/>
          </a:p>
          <a:p>
            <a:pPr lvl="0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b="1" dirty="0" smtClean="0"/>
              <a:t>Good Liver function is needed to prevent stagnation</a:t>
            </a:r>
            <a:endParaRPr lang="en-US" sz="1800" b="1" dirty="0" smtClean="0"/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dirty="0" smtClean="0"/>
              <a:t>Liver moves the Qi</a:t>
            </a:r>
            <a:endParaRPr lang="en-US" sz="1800" b="1" dirty="0" smtClean="0"/>
          </a:p>
          <a:p>
            <a:pPr lvl="0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b="1" dirty="0" smtClean="0"/>
              <a:t>Qi moves other fluids</a:t>
            </a:r>
            <a:endParaRPr lang="en-US" sz="1800" b="1" dirty="0" smtClean="0"/>
          </a:p>
          <a:p>
            <a:pPr lvl="1">
              <a:spcAft>
                <a:spcPts val="600"/>
              </a:spcAft>
              <a:buSzPct val="99000"/>
              <a:buFont typeface="Wingdings" charset="2"/>
              <a:buChar char="²"/>
            </a:pPr>
            <a:r>
              <a:rPr lang="x-none" sz="1800" dirty="0" smtClean="0"/>
              <a:t>Stagnant fluids/dampness can also impinge on Blood flow</a:t>
            </a:r>
            <a:r>
              <a:rPr lang="en-US" sz="1800" dirty="0" smtClean="0"/>
              <a:t>, lymph, etc. </a:t>
            </a:r>
            <a:r>
              <a:rPr lang="x-none" sz="1800" dirty="0" smtClean="0"/>
              <a:t> and vice versa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97301" y="6445667"/>
            <a:ext cx="3646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www.wikimediacommons.org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636830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3379" y="6368303"/>
            <a:ext cx="72548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rgbClr val="000000"/>
                </a:solidFill>
              </a:rPr>
              <a:t>http://www.chineseherbacademy.org/flowcharts/qi_stag.gif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9-09-12 at 4.58.36 P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31341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67339" y="1073309"/>
            <a:ext cx="420311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Often swollen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Slightly red to light purple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Cracking in spleen/stomach area common</a:t>
            </a:r>
          </a:p>
          <a:p>
            <a:pPr>
              <a:spcAft>
                <a:spcPts val="1800"/>
              </a:spcAft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Coating can be light to medium</a:t>
            </a:r>
          </a:p>
          <a:p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3934826" y="286216"/>
            <a:ext cx="420311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 smtClean="0">
                <a:latin typeface="Cambria"/>
                <a:cs typeface="Cambria"/>
              </a:rPr>
              <a:t>Qi</a:t>
            </a:r>
            <a:r>
              <a:rPr lang="en-US" sz="3200" b="1" u="sng" dirty="0" smtClean="0">
                <a:latin typeface="Cambria"/>
                <a:cs typeface="Cambria"/>
              </a:rPr>
              <a:t> Stagnation </a:t>
            </a:r>
            <a:endParaRPr lang="en-US" sz="3200" b="1" u="sng" dirty="0">
              <a:latin typeface="Cambria"/>
              <a:cs typeface="Cambri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84428" y="6336289"/>
            <a:ext cx="507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https://giovanni-maciocia.com/tongue-gallery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Shape 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3350" y="0"/>
            <a:ext cx="548978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Shape 49"/>
          <p:cNvSpPr txBox="1"/>
          <p:nvPr/>
        </p:nvSpPr>
        <p:spPr>
          <a:xfrm>
            <a:off x="266250" y="429367"/>
            <a:ext cx="2507100" cy="13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latin typeface="Cambria"/>
                <a:ea typeface="Calibri"/>
                <a:cs typeface="Cambria"/>
                <a:sym typeface="Calibri"/>
              </a:rPr>
              <a:t>Liver </a:t>
            </a:r>
            <a:r>
              <a:rPr lang="en-US" sz="2400" b="1" dirty="0" smtClean="0">
                <a:latin typeface="Cambria"/>
                <a:ea typeface="Calibri"/>
                <a:cs typeface="Cambria"/>
                <a:sym typeface="Calibri"/>
              </a:rPr>
              <a:t>Q</a:t>
            </a:r>
            <a:r>
              <a:rPr lang="en" sz="2400" b="1" dirty="0" smtClean="0">
                <a:latin typeface="Cambria"/>
                <a:ea typeface="Calibri"/>
                <a:cs typeface="Cambria"/>
                <a:sym typeface="Calibri"/>
              </a:rPr>
              <a:t>i </a:t>
            </a:r>
            <a:r>
              <a:rPr lang="en-US" sz="2400" b="1" dirty="0">
                <a:latin typeface="Cambria"/>
                <a:ea typeface="Calibri"/>
                <a:cs typeface="Cambria"/>
                <a:sym typeface="Calibri"/>
              </a:rPr>
              <a:t>S</a:t>
            </a:r>
            <a:r>
              <a:rPr lang="en" sz="2400" b="1" dirty="0" smtClean="0">
                <a:latin typeface="Cambria"/>
                <a:ea typeface="Calibri"/>
                <a:cs typeface="Cambria"/>
                <a:sym typeface="Calibri"/>
              </a:rPr>
              <a:t>tagnation  </a:t>
            </a:r>
            <a:r>
              <a:rPr lang="en-US" sz="2400" b="1" dirty="0">
                <a:latin typeface="Cambria"/>
                <a:ea typeface="Calibri"/>
                <a:cs typeface="Cambria"/>
                <a:sym typeface="Calibri"/>
              </a:rPr>
              <a:t>S</a:t>
            </a:r>
            <a:r>
              <a:rPr lang="en" sz="2400" b="1" dirty="0" smtClean="0">
                <a:latin typeface="Cambria"/>
                <a:ea typeface="Calibri"/>
                <a:cs typeface="Cambria"/>
                <a:sym typeface="Calibri"/>
              </a:rPr>
              <a:t>ymptoms</a:t>
            </a:r>
            <a:endParaRPr sz="2400" b="1" dirty="0">
              <a:latin typeface="Cambria"/>
              <a:ea typeface="Calibri"/>
              <a:cs typeface="Cambria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nger-cropp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874" y="199819"/>
            <a:ext cx="3810000" cy="29206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2355" y="199819"/>
            <a:ext cx="393369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pPr algn="ctr"/>
            <a:r>
              <a:rPr lang="en-US" sz="3200" b="1" u="sng" dirty="0" smtClean="0">
                <a:latin typeface="Cambria"/>
                <a:cs typeface="Cambria"/>
              </a:rPr>
              <a:t>Liver </a:t>
            </a:r>
            <a:r>
              <a:rPr lang="en-US" sz="3200" b="1" u="sng" dirty="0" err="1" smtClean="0">
                <a:latin typeface="Cambria"/>
                <a:cs typeface="Cambria"/>
              </a:rPr>
              <a:t>Qi</a:t>
            </a:r>
            <a:r>
              <a:rPr lang="en-US" sz="3200" b="1" u="sng" dirty="0" smtClean="0">
                <a:latin typeface="Cambria"/>
                <a:cs typeface="Cambria"/>
              </a:rPr>
              <a:t> Stagnation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57146" y="1338591"/>
            <a:ext cx="36889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 smtClean="0">
                <a:latin typeface="Cambria"/>
                <a:cs typeface="Cambria"/>
              </a:rPr>
              <a:t>Tongue red, with more pronounced color on sides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GB" sz="2800" dirty="0" smtClean="0">
                <a:latin typeface="Cambria"/>
                <a:cs typeface="Cambria"/>
              </a:rPr>
              <a:t>Light coating</a:t>
            </a:r>
            <a:r>
              <a:rPr lang="en-US" sz="2800" dirty="0" smtClean="0">
                <a:latin typeface="Cambria"/>
                <a:cs typeface="Cambria"/>
              </a:rPr>
              <a:t>, possibly yellow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Often dry</a:t>
            </a:r>
            <a:endParaRPr lang="en-GB" sz="2800" dirty="0" smtClean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2164" y="6386191"/>
            <a:ext cx="78338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https://giovanni-maciocia.com/tongue-gallery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74" y="3429000"/>
            <a:ext cx="3810000" cy="2578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jzt - diagram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722" y="1"/>
            <a:ext cx="5973782" cy="67996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0874" y="125925"/>
            <a:ext cx="35133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Cambria"/>
                <a:cs typeface="Cambria"/>
              </a:rPr>
              <a:t>Spleen </a:t>
            </a:r>
            <a:r>
              <a:rPr lang="en-US" sz="2400" b="1" dirty="0" err="1" smtClean="0">
                <a:latin typeface="Cambria"/>
                <a:cs typeface="Cambria"/>
              </a:rPr>
              <a:t>Qi</a:t>
            </a:r>
            <a:r>
              <a:rPr lang="en-US" sz="2400" b="1" dirty="0" smtClean="0">
                <a:latin typeface="Cambria"/>
                <a:cs typeface="Cambria"/>
              </a:rPr>
              <a:t> Deficiency</a:t>
            </a:r>
          </a:p>
          <a:p>
            <a:pPr algn="ctr"/>
            <a:r>
              <a:rPr lang="en-US" sz="2400" b="1" dirty="0" smtClean="0">
                <a:latin typeface="Cambria"/>
                <a:cs typeface="Cambria"/>
              </a:rPr>
              <a:t>Symptoms</a:t>
            </a:r>
            <a:endParaRPr lang="en-US" sz="2400" b="1" dirty="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413-teeth-marks-on-tongue-ed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74" y="517835"/>
            <a:ext cx="3321298" cy="304395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42138" y="517835"/>
            <a:ext cx="48469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>
                <a:latin typeface="Cambria"/>
                <a:cs typeface="Cambria"/>
              </a:rPr>
              <a:t>Spleen </a:t>
            </a:r>
            <a:r>
              <a:rPr lang="en-US" sz="3200" b="1" u="sng" dirty="0" err="1" smtClean="0">
                <a:latin typeface="Cambria"/>
                <a:cs typeface="Cambria"/>
              </a:rPr>
              <a:t>Qi</a:t>
            </a:r>
            <a:r>
              <a:rPr lang="en-US" sz="3200" b="1" u="sng" dirty="0" smtClean="0">
                <a:latin typeface="Cambria"/>
                <a:cs typeface="Cambria"/>
              </a:rPr>
              <a:t> Deficiency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8" name="Picture 7" descr="Picture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474" y="3797248"/>
            <a:ext cx="3066074" cy="306075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042139" y="3797248"/>
            <a:ext cx="48469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Leading to Yin Deficiency: Red, cracking, swollen, dry</a:t>
            </a:r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42139" y="1484745"/>
            <a:ext cx="4846991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US" sz="2800" dirty="0" smtClean="0">
                <a:latin typeface="Cambria"/>
                <a:cs typeface="Cambria"/>
              </a:rPr>
              <a:t>Leading to Dampness: Scalloped edges, depression in center, pale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42139" y="6225195"/>
            <a:ext cx="48469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https://giovanni-maciocia.com/tongue-gallery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imple 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16825</TotalTime>
  <Words>800</Words>
  <Application>Microsoft Macintosh PowerPoint</Application>
  <PresentationFormat>On-screen Show (4:3)</PresentationFormat>
  <Paragraphs>121</Paragraphs>
  <Slides>16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Office Theme</vt:lpstr>
      <vt:lpstr>Simple Light</vt:lpstr>
      <vt:lpstr> Qi &amp; Blood Stagnation ~An Energetic Pattern with Clinical Application~ </vt:lpstr>
      <vt:lpstr>Qi and Blood: A Primer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Energetics</vt:lpstr>
      <vt:lpstr>Goals</vt:lpstr>
      <vt:lpstr>Key Actions/Herbs</vt:lpstr>
      <vt:lpstr>Supportive Strategies</vt:lpstr>
      <vt:lpstr>References</vt:lpstr>
    </vt:vector>
  </TitlesOfParts>
  <Company>Kaplan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Qi &amp; Blood Stagnation ~An Energetic Pattern with Clinical Application~ </dc:title>
  <dc:creator>Kristin Henningsen</dc:creator>
  <cp:lastModifiedBy>Kristin Henningsen</cp:lastModifiedBy>
  <cp:revision>58</cp:revision>
  <dcterms:created xsi:type="dcterms:W3CDTF">2019-10-08T21:38:19Z</dcterms:created>
  <dcterms:modified xsi:type="dcterms:W3CDTF">2019-10-12T00:48:18Z</dcterms:modified>
</cp:coreProperties>
</file>